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98" r:id="rId5"/>
    <p:sldId id="297" r:id="rId6"/>
    <p:sldId id="283" r:id="rId7"/>
    <p:sldId id="300" r:id="rId8"/>
    <p:sldId id="303" r:id="rId9"/>
    <p:sldId id="302" r:id="rId10"/>
    <p:sldId id="308" r:id="rId11"/>
    <p:sldId id="304" r:id="rId12"/>
    <p:sldId id="305" r:id="rId13"/>
    <p:sldId id="310" r:id="rId14"/>
    <p:sldId id="292" r:id="rId15"/>
    <p:sldId id="301" r:id="rId16"/>
    <p:sldId id="306" r:id="rId17"/>
    <p:sldId id="284" r:id="rId18"/>
    <p:sldId id="307" r:id="rId19"/>
    <p:sldId id="309" r:id="rId20"/>
    <p:sldId id="2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C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2" autoAdjust="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12/18/2023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/>
          <a:lstStyle/>
          <a:p>
            <a:r>
              <a:rPr lang="en-US" dirty="0"/>
              <a:t>Lorem ipsum dolor sit amet, adipiscing elit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9780588" y="3983096"/>
            <a:ext cx="1907076" cy="286476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24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By : Priya Jha</a:t>
            </a:r>
            <a:endParaRPr lang="en-US" sz="1200" b="0" i="0" spc="14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582203C-FC8E-DBD4-7A34-213A9D43F9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8929" r="892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47250"/>
            <a:ext cx="8991600" cy="1050048"/>
          </a:xfrm>
          <a:solidFill>
            <a:schemeClr val="bg1">
              <a:alpha val="40000"/>
            </a:schemeClr>
          </a:solidFill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EPL  LIMITED  ANALYSIS</a:t>
            </a:r>
          </a:p>
        </p:txBody>
      </p:sp>
      <p:pic>
        <p:nvPicPr>
          <p:cNvPr id="15" name="Picture 2" descr="EPL Ltd. - EPL Ltd. added a new photo.">
            <a:extLst>
              <a:ext uri="{FF2B5EF4-FFF2-40B4-BE49-F238E27FC236}">
                <a16:creationId xmlns:a16="http://schemas.microsoft.com/office/drawing/2014/main" id="{7BFB0628-22F7-F9AD-AFD5-B5967B6F5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544" y="152998"/>
            <a:ext cx="2141499" cy="24126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C8EED7-1F90-975C-3B76-07D03DDF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9586"/>
            <a:ext cx="11144482" cy="985000"/>
          </a:xfrm>
        </p:spPr>
        <p:txBody>
          <a:bodyPr/>
          <a:lstStyle/>
          <a:p>
            <a:pPr algn="l"/>
            <a:r>
              <a:rPr lang="en-IN" dirty="0"/>
              <a:t>COMPANY  FINANCIALS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31658-8D63-7E47-7A9A-F7B5EDDC3D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CEA88-DDC0-DEC2-EE4A-787F308F058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E15BD-8F2A-1A63-9B11-6DAC5F465790}"/>
              </a:ext>
            </a:extLst>
          </p:cNvPr>
          <p:cNvSpPr/>
          <p:nvPr/>
        </p:nvSpPr>
        <p:spPr>
          <a:xfrm>
            <a:off x="-23744" y="1608641"/>
            <a:ext cx="11760000" cy="570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60D796-D58D-66A9-C1A4-9D55771FB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90203"/>
            <a:ext cx="12192000" cy="5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B807AE4-C789-0AC9-F7C3-C57D9044D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879859"/>
              </p:ext>
            </p:extLst>
          </p:nvPr>
        </p:nvGraphicFramePr>
        <p:xfrm>
          <a:off x="127266" y="1738409"/>
          <a:ext cx="5396636" cy="4468104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1790450">
                  <a:extLst>
                    <a:ext uri="{9D8B030D-6E8A-4147-A177-3AD203B41FA5}">
                      <a16:colId xmlns:a16="http://schemas.microsoft.com/office/drawing/2014/main" val="538943854"/>
                    </a:ext>
                  </a:extLst>
                </a:gridCol>
                <a:gridCol w="700787">
                  <a:extLst>
                    <a:ext uri="{9D8B030D-6E8A-4147-A177-3AD203B41FA5}">
                      <a16:colId xmlns:a16="http://schemas.microsoft.com/office/drawing/2014/main" val="2674892409"/>
                    </a:ext>
                  </a:extLst>
                </a:gridCol>
                <a:gridCol w="716628">
                  <a:extLst>
                    <a:ext uri="{9D8B030D-6E8A-4147-A177-3AD203B41FA5}">
                      <a16:colId xmlns:a16="http://schemas.microsoft.com/office/drawing/2014/main" val="219082583"/>
                    </a:ext>
                  </a:extLst>
                </a:gridCol>
                <a:gridCol w="767035">
                  <a:extLst>
                    <a:ext uri="{9D8B030D-6E8A-4147-A177-3AD203B41FA5}">
                      <a16:colId xmlns:a16="http://schemas.microsoft.com/office/drawing/2014/main" val="3579404065"/>
                    </a:ext>
                  </a:extLst>
                </a:gridCol>
                <a:gridCol w="719509">
                  <a:extLst>
                    <a:ext uri="{9D8B030D-6E8A-4147-A177-3AD203B41FA5}">
                      <a16:colId xmlns:a16="http://schemas.microsoft.com/office/drawing/2014/main" val="2494060149"/>
                    </a:ext>
                  </a:extLst>
                </a:gridCol>
                <a:gridCol w="702227">
                  <a:extLst>
                    <a:ext uri="{9D8B030D-6E8A-4147-A177-3AD203B41FA5}">
                      <a16:colId xmlns:a16="http://schemas.microsoft.com/office/drawing/2014/main" val="2702781557"/>
                    </a:ext>
                  </a:extLst>
                </a:gridCol>
              </a:tblGrid>
              <a:tr h="525869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cap="all" dirty="0">
                          <a:solidFill>
                            <a:srgbClr val="000000"/>
                          </a:solidFill>
                          <a:effectLst/>
                        </a:rPr>
                        <a:t>QUARTERLY</a:t>
                      </a:r>
                      <a:r>
                        <a:rPr lang="en-IN" sz="1200" b="0" cap="all" dirty="0">
                          <a:solidFill>
                            <a:srgbClr val="B8B8B8"/>
                          </a:solidFill>
                          <a:effectLst/>
                        </a:rPr>
                        <a:t> </a:t>
                      </a:r>
                      <a:endParaRPr lang="en-IN" sz="1200" b="1" cap="all" dirty="0">
                        <a:effectLst/>
                      </a:endParaRPr>
                    </a:p>
                  </a:txBody>
                  <a:tcPr marL="81438" marR="162875" marT="81438" marB="814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1" cap="all">
                          <a:effectLst/>
                        </a:rPr>
                        <a:t>SEP 2023</a:t>
                      </a:r>
                    </a:p>
                  </a:txBody>
                  <a:tcPr marL="81438" marR="81438" marT="81438" marB="814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1" cap="all">
                          <a:effectLst/>
                        </a:rPr>
                        <a:t>JUN 2023</a:t>
                      </a:r>
                    </a:p>
                  </a:txBody>
                  <a:tcPr marL="81438" marR="81438" marT="81438" marB="814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1" cap="all">
                          <a:effectLst/>
                        </a:rPr>
                        <a:t>MAR 2023</a:t>
                      </a:r>
                    </a:p>
                  </a:txBody>
                  <a:tcPr marL="81438" marR="81438" marT="81438" marB="814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1" cap="all">
                          <a:effectLst/>
                        </a:rPr>
                        <a:t>DEC 2022</a:t>
                      </a:r>
                    </a:p>
                  </a:txBody>
                  <a:tcPr marL="81438" marR="81438" marT="81438" marB="81438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1" cap="all">
                          <a:effectLst/>
                        </a:rPr>
                        <a:t>SEP 2022</a:t>
                      </a:r>
                    </a:p>
                  </a:txBody>
                  <a:tcPr marL="81438" marR="81438" marT="81438" marB="81438" anchor="b"/>
                </a:tc>
                <a:extLst>
                  <a:ext uri="{0D108BD9-81ED-4DB2-BD59-A6C34878D82A}">
                    <a16:rowId xmlns:a16="http://schemas.microsoft.com/office/drawing/2014/main" val="1901240382"/>
                  </a:ext>
                </a:extLst>
              </a:tr>
              <a:tr h="28846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dirty="0">
                          <a:effectLst/>
                        </a:rPr>
                        <a:t>Total Income</a:t>
                      </a:r>
                    </a:p>
                  </a:txBody>
                  <a:tcPr marL="81438" marR="162875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1,011.20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920.20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996.10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949.20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954.90</a:t>
                      </a:r>
                    </a:p>
                  </a:txBody>
                  <a:tcPr marL="81438" marR="81438" marT="54292" marB="54292" anchor="ctr"/>
                </a:tc>
                <a:extLst>
                  <a:ext uri="{0D108BD9-81ED-4DB2-BD59-A6C34878D82A}">
                    <a16:rowId xmlns:a16="http://schemas.microsoft.com/office/drawing/2014/main" val="301099828"/>
                  </a:ext>
                </a:extLst>
              </a:tr>
              <a:tr h="4748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>
                          <a:effectLst/>
                        </a:rPr>
                        <a:t>Total Income Growth (%)</a:t>
                      </a:r>
                    </a:p>
                  </a:txBody>
                  <a:tcPr marL="81438" marR="162875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solidFill>
                            <a:srgbClr val="00935C"/>
                          </a:solidFill>
                          <a:effectLst/>
                        </a:rPr>
                        <a:t>9.89</a:t>
                      </a:r>
                      <a:endParaRPr lang="en-IN" sz="1200" b="0" dirty="0">
                        <a:effectLst/>
                      </a:endParaRP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solidFill>
                            <a:srgbClr val="ED193B"/>
                          </a:solidFill>
                          <a:effectLst/>
                        </a:rPr>
                        <a:t>-7.62</a:t>
                      </a:r>
                      <a:endParaRPr lang="en-IN" sz="1200" b="0" dirty="0">
                        <a:effectLst/>
                      </a:endParaRP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solidFill>
                            <a:srgbClr val="00935C"/>
                          </a:solidFill>
                          <a:effectLst/>
                        </a:rPr>
                        <a:t>4.94</a:t>
                      </a:r>
                      <a:endParaRPr lang="en-IN" sz="1200" b="0">
                        <a:effectLst/>
                      </a:endParaRP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solidFill>
                            <a:srgbClr val="ED193B"/>
                          </a:solidFill>
                          <a:effectLst/>
                        </a:rPr>
                        <a:t>-0.60</a:t>
                      </a:r>
                      <a:endParaRPr lang="en-IN" sz="1200" b="0">
                        <a:effectLst/>
                      </a:endParaRP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solidFill>
                            <a:srgbClr val="00935C"/>
                          </a:solidFill>
                          <a:effectLst/>
                        </a:rPr>
                        <a:t>14.22</a:t>
                      </a:r>
                      <a:endParaRPr lang="en-IN" sz="1200" b="0">
                        <a:effectLst/>
                      </a:endParaRPr>
                    </a:p>
                  </a:txBody>
                  <a:tcPr marL="81438" marR="81438" marT="54292" marB="54292" anchor="ctr"/>
                </a:tc>
                <a:extLst>
                  <a:ext uri="{0D108BD9-81ED-4DB2-BD59-A6C34878D82A}">
                    <a16:rowId xmlns:a16="http://schemas.microsoft.com/office/drawing/2014/main" val="2321576684"/>
                  </a:ext>
                </a:extLst>
              </a:tr>
              <a:tr h="28846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>
                          <a:effectLst/>
                        </a:rPr>
                        <a:t>Total Expenses</a:t>
                      </a:r>
                    </a:p>
                  </a:txBody>
                  <a:tcPr marL="81438" marR="162875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904.20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831.20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893.70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865.80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865.90</a:t>
                      </a:r>
                    </a:p>
                  </a:txBody>
                  <a:tcPr marL="81438" marR="81438" marT="54292" marB="54292" anchor="ctr"/>
                </a:tc>
                <a:extLst>
                  <a:ext uri="{0D108BD9-81ED-4DB2-BD59-A6C34878D82A}">
                    <a16:rowId xmlns:a16="http://schemas.microsoft.com/office/drawing/2014/main" val="1032639699"/>
                  </a:ext>
                </a:extLst>
              </a:tr>
              <a:tr h="4748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>
                          <a:effectLst/>
                        </a:rPr>
                        <a:t>Total Expenses Growth (%)</a:t>
                      </a:r>
                    </a:p>
                  </a:txBody>
                  <a:tcPr marL="81438" marR="162875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solidFill>
                            <a:srgbClr val="00935C"/>
                          </a:solidFill>
                          <a:effectLst/>
                        </a:rPr>
                        <a:t>8.78</a:t>
                      </a:r>
                      <a:endParaRPr lang="en-IN" sz="1200" b="0" dirty="0">
                        <a:effectLst/>
                      </a:endParaRP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solidFill>
                            <a:srgbClr val="ED193B"/>
                          </a:solidFill>
                          <a:effectLst/>
                        </a:rPr>
                        <a:t>-6.99</a:t>
                      </a:r>
                      <a:endParaRPr lang="en-IN" sz="1200" b="0" dirty="0">
                        <a:effectLst/>
                      </a:endParaRP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solidFill>
                            <a:srgbClr val="00935C"/>
                          </a:solidFill>
                          <a:effectLst/>
                        </a:rPr>
                        <a:t>3.22</a:t>
                      </a:r>
                      <a:endParaRPr lang="en-IN" sz="1200" b="0">
                        <a:effectLst/>
                      </a:endParaRP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solidFill>
                            <a:srgbClr val="ED193B"/>
                          </a:solidFill>
                          <a:effectLst/>
                        </a:rPr>
                        <a:t>-0.01</a:t>
                      </a:r>
                      <a:endParaRPr lang="en-IN" sz="1200" b="0">
                        <a:effectLst/>
                      </a:endParaRP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solidFill>
                            <a:srgbClr val="00935C"/>
                          </a:solidFill>
                          <a:effectLst/>
                        </a:rPr>
                        <a:t>12.09</a:t>
                      </a:r>
                      <a:endParaRPr lang="en-IN" sz="1200" b="0" dirty="0">
                        <a:effectLst/>
                      </a:endParaRPr>
                    </a:p>
                  </a:txBody>
                  <a:tcPr marL="81438" marR="81438" marT="54292" marB="54292" anchor="ctr"/>
                </a:tc>
                <a:extLst>
                  <a:ext uri="{0D108BD9-81ED-4DB2-BD59-A6C34878D82A}">
                    <a16:rowId xmlns:a16="http://schemas.microsoft.com/office/drawing/2014/main" val="913638797"/>
                  </a:ext>
                </a:extLst>
              </a:tr>
              <a:tr h="28846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>
                          <a:effectLst/>
                        </a:rPr>
                        <a:t>EBIT</a:t>
                      </a:r>
                    </a:p>
                  </a:txBody>
                  <a:tcPr marL="81438" marR="162875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107.00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89.00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102.40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83.40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89.00</a:t>
                      </a:r>
                    </a:p>
                  </a:txBody>
                  <a:tcPr marL="81438" marR="81438" marT="54292" marB="54292" anchor="ctr"/>
                </a:tc>
                <a:extLst>
                  <a:ext uri="{0D108BD9-81ED-4DB2-BD59-A6C34878D82A}">
                    <a16:rowId xmlns:a16="http://schemas.microsoft.com/office/drawing/2014/main" val="3363599561"/>
                  </a:ext>
                </a:extLst>
              </a:tr>
              <a:tr h="28846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>
                          <a:effectLst/>
                        </a:rPr>
                        <a:t>EBIT Growth (%)</a:t>
                      </a:r>
                    </a:p>
                  </a:txBody>
                  <a:tcPr marL="81438" marR="162875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solidFill>
                            <a:srgbClr val="00935C"/>
                          </a:solidFill>
                          <a:effectLst/>
                        </a:rPr>
                        <a:t>20.22</a:t>
                      </a:r>
                      <a:endParaRPr lang="en-IN" sz="1200" b="0" dirty="0">
                        <a:effectLst/>
                      </a:endParaRP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solidFill>
                            <a:srgbClr val="ED193B"/>
                          </a:solidFill>
                          <a:effectLst/>
                        </a:rPr>
                        <a:t>-13.09</a:t>
                      </a:r>
                      <a:endParaRPr lang="en-IN" sz="1200" b="0">
                        <a:effectLst/>
                      </a:endParaRP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solidFill>
                            <a:srgbClr val="00935C"/>
                          </a:solidFill>
                          <a:effectLst/>
                        </a:rPr>
                        <a:t>22.78</a:t>
                      </a:r>
                      <a:endParaRPr lang="en-IN" sz="1200" b="0" dirty="0">
                        <a:effectLst/>
                      </a:endParaRP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solidFill>
                            <a:srgbClr val="ED193B"/>
                          </a:solidFill>
                          <a:effectLst/>
                        </a:rPr>
                        <a:t>-6.29</a:t>
                      </a:r>
                      <a:endParaRPr lang="en-IN" sz="1200" b="0">
                        <a:effectLst/>
                      </a:endParaRP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solidFill>
                            <a:srgbClr val="00935C"/>
                          </a:solidFill>
                          <a:effectLst/>
                        </a:rPr>
                        <a:t>40.16</a:t>
                      </a:r>
                      <a:endParaRPr lang="en-IN" sz="1200" b="0">
                        <a:effectLst/>
                      </a:endParaRPr>
                    </a:p>
                  </a:txBody>
                  <a:tcPr marL="81438" marR="81438" marT="54292" marB="54292" anchor="ctr"/>
                </a:tc>
                <a:extLst>
                  <a:ext uri="{0D108BD9-81ED-4DB2-BD59-A6C34878D82A}">
                    <a16:rowId xmlns:a16="http://schemas.microsoft.com/office/drawing/2014/main" val="1105378377"/>
                  </a:ext>
                </a:extLst>
              </a:tr>
              <a:tr h="4748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>
                          <a:effectLst/>
                        </a:rPr>
                        <a:t>Profit after Tax (PAT)</a:t>
                      </a:r>
                    </a:p>
                  </a:txBody>
                  <a:tcPr marL="81438" marR="162875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50.50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54.30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84.30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62.80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46.20</a:t>
                      </a:r>
                    </a:p>
                  </a:txBody>
                  <a:tcPr marL="81438" marR="81438" marT="54292" marB="54292" anchor="ctr"/>
                </a:tc>
                <a:extLst>
                  <a:ext uri="{0D108BD9-81ED-4DB2-BD59-A6C34878D82A}">
                    <a16:rowId xmlns:a16="http://schemas.microsoft.com/office/drawing/2014/main" val="3582423878"/>
                  </a:ext>
                </a:extLst>
              </a:tr>
              <a:tr h="28846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>
                          <a:effectLst/>
                        </a:rPr>
                        <a:t>PAT Growth (%)</a:t>
                      </a:r>
                    </a:p>
                  </a:txBody>
                  <a:tcPr marL="81438" marR="162875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solidFill>
                            <a:srgbClr val="ED193B"/>
                          </a:solidFill>
                          <a:effectLst/>
                        </a:rPr>
                        <a:t>-7.00</a:t>
                      </a:r>
                      <a:endParaRPr lang="en-IN" sz="1200" b="0">
                        <a:effectLst/>
                      </a:endParaRP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solidFill>
                            <a:srgbClr val="ED193B"/>
                          </a:solidFill>
                          <a:effectLst/>
                        </a:rPr>
                        <a:t>-35.59</a:t>
                      </a:r>
                      <a:endParaRPr lang="en-IN" sz="1200" b="0">
                        <a:effectLst/>
                      </a:endParaRP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solidFill>
                            <a:srgbClr val="00935C"/>
                          </a:solidFill>
                          <a:effectLst/>
                        </a:rPr>
                        <a:t>34.24</a:t>
                      </a:r>
                      <a:endParaRPr lang="en-IN" sz="1200" b="0">
                        <a:effectLst/>
                      </a:endParaRP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solidFill>
                            <a:srgbClr val="00935C"/>
                          </a:solidFill>
                          <a:effectLst/>
                        </a:rPr>
                        <a:t>35.93</a:t>
                      </a:r>
                      <a:endParaRPr lang="en-IN" sz="1200" b="0">
                        <a:effectLst/>
                      </a:endParaRP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solidFill>
                            <a:srgbClr val="00935C"/>
                          </a:solidFill>
                          <a:effectLst/>
                        </a:rPr>
                        <a:t>38.32</a:t>
                      </a:r>
                      <a:endParaRPr lang="en-IN" sz="1200" b="0" dirty="0">
                        <a:effectLst/>
                      </a:endParaRPr>
                    </a:p>
                  </a:txBody>
                  <a:tcPr marL="81438" marR="81438" marT="54292" marB="54292" anchor="ctr"/>
                </a:tc>
                <a:extLst>
                  <a:ext uri="{0D108BD9-81ED-4DB2-BD59-A6C34878D82A}">
                    <a16:rowId xmlns:a16="http://schemas.microsoft.com/office/drawing/2014/main" val="2175099593"/>
                  </a:ext>
                </a:extLst>
              </a:tr>
              <a:tr h="28846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>
                          <a:effectLst/>
                        </a:rPr>
                        <a:t>EBIT Margin (%)</a:t>
                      </a:r>
                    </a:p>
                  </a:txBody>
                  <a:tcPr marL="81438" marR="162875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10.58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9.67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10.28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8.79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9.32</a:t>
                      </a:r>
                    </a:p>
                  </a:txBody>
                  <a:tcPr marL="81438" marR="81438" marT="54292" marB="54292" anchor="ctr"/>
                </a:tc>
                <a:extLst>
                  <a:ext uri="{0D108BD9-81ED-4DB2-BD59-A6C34878D82A}">
                    <a16:rowId xmlns:a16="http://schemas.microsoft.com/office/drawing/2014/main" val="2549484454"/>
                  </a:ext>
                </a:extLst>
              </a:tr>
              <a:tr h="47480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>
                          <a:effectLst/>
                        </a:rPr>
                        <a:t>Net Profit Margin (%)</a:t>
                      </a:r>
                    </a:p>
                  </a:txBody>
                  <a:tcPr marL="81438" marR="162875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4.99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5.90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8.46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6.62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4.84</a:t>
                      </a:r>
                    </a:p>
                  </a:txBody>
                  <a:tcPr marL="81438" marR="81438" marT="54292" marB="54292" anchor="ctr"/>
                </a:tc>
                <a:extLst>
                  <a:ext uri="{0D108BD9-81ED-4DB2-BD59-A6C34878D82A}">
                    <a16:rowId xmlns:a16="http://schemas.microsoft.com/office/drawing/2014/main" val="1511251422"/>
                  </a:ext>
                </a:extLst>
              </a:tr>
              <a:tr h="28294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>
                          <a:effectLst/>
                        </a:rPr>
                        <a:t>Basic EPS (₹)</a:t>
                      </a:r>
                    </a:p>
                  </a:txBody>
                  <a:tcPr marL="81438" marR="162875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1.58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1.71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2.65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1.98</a:t>
                      </a:r>
                    </a:p>
                  </a:txBody>
                  <a:tcPr marL="81438" marR="81438" marT="54292" marB="5429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1.46</a:t>
                      </a:r>
                    </a:p>
                  </a:txBody>
                  <a:tcPr marL="81438" marR="81438" marT="54292" marB="54292" anchor="ctr"/>
                </a:tc>
                <a:extLst>
                  <a:ext uri="{0D108BD9-81ED-4DB2-BD59-A6C34878D82A}">
                    <a16:rowId xmlns:a16="http://schemas.microsoft.com/office/drawing/2014/main" val="307527897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F5EDF0D-EFBD-5B81-46B1-8C8FE6424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589505"/>
              </p:ext>
            </p:extLst>
          </p:nvPr>
        </p:nvGraphicFramePr>
        <p:xfrm>
          <a:off x="5740133" y="1731363"/>
          <a:ext cx="6053808" cy="4440444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876908">
                  <a:extLst>
                    <a:ext uri="{9D8B030D-6E8A-4147-A177-3AD203B41FA5}">
                      <a16:colId xmlns:a16="http://schemas.microsoft.com/office/drawing/2014/main" val="475902979"/>
                    </a:ext>
                  </a:extLst>
                </a:gridCol>
                <a:gridCol w="995549">
                  <a:extLst>
                    <a:ext uri="{9D8B030D-6E8A-4147-A177-3AD203B41FA5}">
                      <a16:colId xmlns:a16="http://schemas.microsoft.com/office/drawing/2014/main" val="135219686"/>
                    </a:ext>
                  </a:extLst>
                </a:gridCol>
                <a:gridCol w="804863">
                  <a:extLst>
                    <a:ext uri="{9D8B030D-6E8A-4147-A177-3AD203B41FA5}">
                      <a16:colId xmlns:a16="http://schemas.microsoft.com/office/drawing/2014/main" val="2371080370"/>
                    </a:ext>
                  </a:extLst>
                </a:gridCol>
                <a:gridCol w="798513">
                  <a:extLst>
                    <a:ext uri="{9D8B030D-6E8A-4147-A177-3AD203B41FA5}">
                      <a16:colId xmlns:a16="http://schemas.microsoft.com/office/drawing/2014/main" val="126153363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9011356"/>
                    </a:ext>
                  </a:extLst>
                </a:gridCol>
                <a:gridCol w="768350">
                  <a:extLst>
                    <a:ext uri="{9D8B030D-6E8A-4147-A177-3AD203B41FA5}">
                      <a16:colId xmlns:a16="http://schemas.microsoft.com/office/drawing/2014/main" val="1972559865"/>
                    </a:ext>
                  </a:extLst>
                </a:gridCol>
              </a:tblGrid>
              <a:tr h="60887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cap="all" dirty="0">
                          <a:effectLst/>
                        </a:rPr>
                        <a:t>ANNUAL</a:t>
                      </a:r>
                    </a:p>
                  </a:txBody>
                  <a:tcPr marL="114300" marR="228600" marT="114300" marB="1143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1" cap="all" dirty="0">
                          <a:effectLst/>
                        </a:rPr>
                        <a:t>FY 2023</a:t>
                      </a:r>
                    </a:p>
                  </a:txBody>
                  <a:tcPr marL="114300" marR="114300" marT="114300" marB="1143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1" cap="all">
                          <a:effectLst/>
                        </a:rPr>
                        <a:t>FY 2022</a:t>
                      </a:r>
                    </a:p>
                  </a:txBody>
                  <a:tcPr marL="114300" marR="114300" marT="114300" marB="1143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1" cap="all">
                          <a:effectLst/>
                        </a:rPr>
                        <a:t>FY 2021</a:t>
                      </a:r>
                    </a:p>
                  </a:txBody>
                  <a:tcPr marL="114300" marR="114300" marT="114300" marB="1143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1" cap="all" dirty="0">
                          <a:effectLst/>
                        </a:rPr>
                        <a:t>FY 2020</a:t>
                      </a:r>
                    </a:p>
                  </a:txBody>
                  <a:tcPr marL="114300" marR="114300" marT="114300" marB="1143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1" cap="all" dirty="0">
                          <a:effectLst/>
                        </a:rPr>
                        <a:t>FY 2019</a:t>
                      </a:r>
                    </a:p>
                  </a:txBody>
                  <a:tcPr marL="114300" marR="114300" marT="114300" marB="114300" anchor="b"/>
                </a:tc>
                <a:extLst>
                  <a:ext uri="{0D108BD9-81ED-4DB2-BD59-A6C34878D82A}">
                    <a16:rowId xmlns:a16="http://schemas.microsoft.com/office/drawing/2014/main" val="2319262660"/>
                  </a:ext>
                </a:extLst>
              </a:tr>
              <a:tr h="5380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dirty="0">
                          <a:effectLst/>
                        </a:rPr>
                        <a:t>Total Assets</a:t>
                      </a:r>
                    </a:p>
                  </a:txBody>
                  <a:tcPr marL="114300" marR="2286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3,630.40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3,292.60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3,011.40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2,805.93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2,520.11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340467260"/>
                  </a:ext>
                </a:extLst>
              </a:tr>
              <a:tr h="33983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dirty="0">
                          <a:effectLst/>
                        </a:rPr>
                        <a:t>Total Assets Growth (%)</a:t>
                      </a:r>
                    </a:p>
                  </a:txBody>
                  <a:tcPr marL="114300" marR="2286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solidFill>
                            <a:srgbClr val="00935C"/>
                          </a:solidFill>
                          <a:effectLst/>
                        </a:rPr>
                        <a:t>10.26</a:t>
                      </a:r>
                      <a:endParaRPr lang="en-IN" sz="1200" b="0" dirty="0">
                        <a:effectLst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solidFill>
                            <a:srgbClr val="00935C"/>
                          </a:solidFill>
                          <a:effectLst/>
                        </a:rPr>
                        <a:t>9.34</a:t>
                      </a:r>
                      <a:endParaRPr lang="en-IN" sz="1200" b="0" dirty="0">
                        <a:effectLst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solidFill>
                            <a:srgbClr val="00935C"/>
                          </a:solidFill>
                          <a:effectLst/>
                        </a:rPr>
                        <a:t>7.32</a:t>
                      </a:r>
                      <a:endParaRPr lang="en-IN" sz="1200" b="0" dirty="0">
                        <a:effectLst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solidFill>
                            <a:srgbClr val="00935C"/>
                          </a:solidFill>
                          <a:effectLst/>
                        </a:rPr>
                        <a:t>11.34</a:t>
                      </a:r>
                      <a:endParaRPr lang="en-IN" sz="1200" b="0">
                        <a:effectLst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solidFill>
                            <a:srgbClr val="00935C"/>
                          </a:solidFill>
                          <a:effectLst/>
                        </a:rPr>
                        <a:t>2.67</a:t>
                      </a:r>
                      <a:endParaRPr lang="en-IN" sz="1200" b="0">
                        <a:effectLst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110315184"/>
                  </a:ext>
                </a:extLst>
              </a:tr>
              <a:tr h="5380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dirty="0">
                          <a:effectLst/>
                        </a:rPr>
                        <a:t>Total Liabilities</a:t>
                      </a:r>
                    </a:p>
                  </a:txBody>
                  <a:tcPr marL="114300" marR="2286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1,637.60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1,434.50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1,280.00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1,264.68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1,126.99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647496215"/>
                  </a:ext>
                </a:extLst>
              </a:tr>
              <a:tr h="49452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dirty="0">
                          <a:effectLst/>
                        </a:rPr>
                        <a:t>Total Liabilities Growth (%)</a:t>
                      </a:r>
                    </a:p>
                  </a:txBody>
                  <a:tcPr marL="114300" marR="2286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solidFill>
                            <a:srgbClr val="00935C"/>
                          </a:solidFill>
                          <a:effectLst/>
                        </a:rPr>
                        <a:t>14.16</a:t>
                      </a:r>
                      <a:endParaRPr lang="en-IN" sz="1200" b="0" dirty="0">
                        <a:effectLst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solidFill>
                            <a:srgbClr val="00935C"/>
                          </a:solidFill>
                          <a:effectLst/>
                        </a:rPr>
                        <a:t>12.07</a:t>
                      </a:r>
                      <a:endParaRPr lang="en-IN" sz="1200" b="0">
                        <a:effectLst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solidFill>
                            <a:srgbClr val="00935C"/>
                          </a:solidFill>
                          <a:effectLst/>
                        </a:rPr>
                        <a:t>1.21</a:t>
                      </a:r>
                      <a:endParaRPr lang="en-IN" sz="1200" b="0" dirty="0">
                        <a:effectLst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solidFill>
                            <a:srgbClr val="00935C"/>
                          </a:solidFill>
                          <a:effectLst/>
                        </a:rPr>
                        <a:t>12.22</a:t>
                      </a:r>
                      <a:endParaRPr lang="en-IN" sz="1200" b="0">
                        <a:effectLst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solidFill>
                            <a:srgbClr val="ED193B"/>
                          </a:solidFill>
                          <a:effectLst/>
                        </a:rPr>
                        <a:t>-6.06</a:t>
                      </a:r>
                      <a:endParaRPr lang="en-IN" sz="1200" b="0" dirty="0">
                        <a:effectLst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3486248405"/>
                  </a:ext>
                </a:extLst>
              </a:tr>
              <a:tr h="5380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dirty="0">
                          <a:effectLst/>
                        </a:rPr>
                        <a:t>Total Equity</a:t>
                      </a:r>
                    </a:p>
                  </a:txBody>
                  <a:tcPr marL="114300" marR="2286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1,992.80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1,858.10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1,731.40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1,541.25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1,393.12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4066743234"/>
                  </a:ext>
                </a:extLst>
              </a:tr>
              <a:tr h="33983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dirty="0">
                          <a:effectLst/>
                        </a:rPr>
                        <a:t>Total Equity Growth (%)</a:t>
                      </a:r>
                    </a:p>
                  </a:txBody>
                  <a:tcPr marL="114300" marR="2286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solidFill>
                            <a:srgbClr val="00935C"/>
                          </a:solidFill>
                          <a:effectLst/>
                        </a:rPr>
                        <a:t>7.25</a:t>
                      </a:r>
                      <a:endParaRPr lang="en-IN" sz="1200" b="0">
                        <a:effectLst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solidFill>
                            <a:srgbClr val="00935C"/>
                          </a:solidFill>
                          <a:effectLst/>
                        </a:rPr>
                        <a:t>7.32</a:t>
                      </a:r>
                      <a:endParaRPr lang="en-IN" sz="1200" b="0">
                        <a:effectLst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solidFill>
                            <a:srgbClr val="00935C"/>
                          </a:solidFill>
                          <a:effectLst/>
                        </a:rPr>
                        <a:t>12.34</a:t>
                      </a:r>
                      <a:endParaRPr lang="en-IN" sz="1200" b="0">
                        <a:effectLst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solidFill>
                            <a:srgbClr val="00935C"/>
                          </a:solidFill>
                          <a:effectLst/>
                        </a:rPr>
                        <a:t>10.63</a:t>
                      </a:r>
                      <a:endParaRPr lang="en-IN" sz="1200" b="0" dirty="0">
                        <a:effectLst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solidFill>
                            <a:srgbClr val="00935C"/>
                          </a:solidFill>
                          <a:effectLst/>
                        </a:rPr>
                        <a:t>11.02</a:t>
                      </a:r>
                      <a:endParaRPr lang="en-IN" sz="1200" b="0" dirty="0">
                        <a:effectLst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475903276"/>
                  </a:ext>
                </a:extLst>
              </a:tr>
              <a:tr h="33983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dirty="0">
                          <a:effectLst/>
                        </a:rPr>
                        <a:t>Current Ratio (x)</a:t>
                      </a:r>
                    </a:p>
                  </a:txBody>
                  <a:tcPr marL="114300" marR="2286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1.69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1.71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1.74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1.70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1.90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593834249"/>
                  </a:ext>
                </a:extLst>
              </a:tr>
              <a:tr h="339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dirty="0">
                          <a:effectLst/>
                        </a:rPr>
                        <a:t>Total Debt to Equity (x)</a:t>
                      </a:r>
                    </a:p>
                  </a:txBody>
                  <a:tcPr marL="114300" marR="2286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0.39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0.36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0.29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0.34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0.42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3517421878"/>
                  </a:ext>
                </a:extLst>
              </a:tr>
              <a:tr h="33983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dirty="0">
                          <a:effectLst/>
                        </a:rPr>
                        <a:t>Contingent Liabilities</a:t>
                      </a:r>
                    </a:p>
                  </a:txBody>
                  <a:tcPr marL="114300" marR="2286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-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-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139.50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>
                          <a:effectLst/>
                        </a:rPr>
                        <a:t>144.39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dirty="0">
                          <a:effectLst/>
                        </a:rPr>
                        <a:t>147.07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36136505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87B72CE-AEED-CF41-00C5-D4C42CA78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3062293" y="4186085"/>
            <a:ext cx="518852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439DD4-7361-EBCC-C86F-4B551122D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207" y="6591228"/>
            <a:ext cx="4858428" cy="21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82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A6A403-17B2-E74D-379C-3A686EB56C2B}"/>
              </a:ext>
            </a:extLst>
          </p:cNvPr>
          <p:cNvSpPr/>
          <p:nvPr/>
        </p:nvSpPr>
        <p:spPr>
          <a:xfrm>
            <a:off x="0" y="6371351"/>
            <a:ext cx="11760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928F5E1-7D2B-DAB5-DC77-D301C454EB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7432" b="17432"/>
          <a:stretch>
            <a:fillRect/>
          </a:stretch>
        </p:blipFill>
        <p:spPr>
          <a:xfrm>
            <a:off x="0" y="0"/>
            <a:ext cx="12192000" cy="6803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211" y="4385569"/>
            <a:ext cx="8265134" cy="1802167"/>
          </a:xfrm>
          <a:solidFill>
            <a:schemeClr val="bg2">
              <a:alpha val="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Stock 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C8EED7-1F90-975C-3B76-07D03DDF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269586"/>
            <a:ext cx="11437445" cy="985000"/>
          </a:xfrm>
        </p:spPr>
        <p:txBody>
          <a:bodyPr/>
          <a:lstStyle/>
          <a:p>
            <a:pPr algn="l"/>
            <a:r>
              <a:rPr lang="en-IN" dirty="0"/>
              <a:t>STOCK  PERFORMANCE   ANALYSIS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31658-8D63-7E47-7A9A-F7B5EDDC3D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CEA88-DDC0-DEC2-EE4A-787F308F058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E15BD-8F2A-1A63-9B11-6DAC5F465790}"/>
              </a:ext>
            </a:extLst>
          </p:cNvPr>
          <p:cNvSpPr/>
          <p:nvPr/>
        </p:nvSpPr>
        <p:spPr>
          <a:xfrm>
            <a:off x="0" y="1100831"/>
            <a:ext cx="11760000" cy="570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E3C1D8-6724-82B2-9396-AB9D33A0FDEA}"/>
              </a:ext>
            </a:extLst>
          </p:cNvPr>
          <p:cNvSpPr txBox="1"/>
          <p:nvPr/>
        </p:nvSpPr>
        <p:spPr>
          <a:xfrm>
            <a:off x="635248" y="2171330"/>
            <a:ext cx="1068871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Stock Price and 52-Week Range: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KPI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52-week range of INR 147.00 - INR 236.15.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This range indicates significant volatility. If the current price (INR 204.70) is closer to the higher end of this range, it could suggest a "good" performance, possibly reflecting positive investor sentiment or company growth.</a:t>
            </a:r>
            <a:b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400" b="0" i="0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Market Capitalization: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KPI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Market cap of INR 65.17 billion.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This size places EPL Limited in the mid-cap category. Mid-cap companies often balance growth potential with stability, which can be seen as "good", especially for investors looking for growth with moderate risk.</a:t>
            </a:r>
            <a:b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400" b="0" i="0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PE Ratio (TTM):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KPI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P/E ratio of 25.91.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This is relatively high, suggesting that the stock might be overvalued or that investors expect higher future earnings. Given the typical P/E ratio for the industry and market conditions, this can be seen as "poor" for value investors but "good" for growth investors.</a:t>
            </a:r>
          </a:p>
          <a:p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4492FE0-5C47-1D77-B95B-15B3400442B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248" y="1345376"/>
            <a:ext cx="6641626" cy="590155"/>
          </a:xfrm>
        </p:spPr>
        <p:txBody>
          <a:bodyPr/>
          <a:lstStyle/>
          <a:p>
            <a:pPr algn="l"/>
            <a:r>
              <a:rPr lang="en-US" dirty="0"/>
              <a:t>Key Performance Indicators :</a:t>
            </a:r>
          </a:p>
        </p:txBody>
      </p:sp>
    </p:spTree>
    <p:extLst>
      <p:ext uri="{BB962C8B-B14F-4D97-AF65-F5344CB8AC3E}">
        <p14:creationId xmlns:p14="http://schemas.microsoft.com/office/powerpoint/2010/main" val="3005302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31658-8D63-7E47-7A9A-F7B5EDDC3D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CEA88-DDC0-DEC2-EE4A-787F308F058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E15BD-8F2A-1A63-9B11-6DAC5F465790}"/>
              </a:ext>
            </a:extLst>
          </p:cNvPr>
          <p:cNvSpPr/>
          <p:nvPr/>
        </p:nvSpPr>
        <p:spPr>
          <a:xfrm>
            <a:off x="0" y="1100831"/>
            <a:ext cx="11760000" cy="570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43AB0-001A-8A6A-55E8-9BDBB5BA4032}"/>
              </a:ext>
            </a:extLst>
          </p:cNvPr>
          <p:cNvSpPr txBox="1"/>
          <p:nvPr/>
        </p:nvSpPr>
        <p:spPr>
          <a:xfrm>
            <a:off x="635248" y="2150975"/>
            <a:ext cx="1094616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EPS (TTM):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KPI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Earnings Per Share of INR 7.90.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This suggests reasonable profitability. Without industry comparison, it's cautiously "good", indicating the company is making a decent profit per share.</a:t>
            </a:r>
            <a:b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400" b="0" i="0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Dividend and Yield: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KPI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Dividend yield of 2.10%.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This yield is moderate. It's "good" for income investors seeking steady returns, especially if it's consistent with industry standards and the company's historical dividend payments.</a:t>
            </a:r>
            <a:b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400" b="0" i="0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Trading Volume: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KPI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Example volume of 837,551.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Without a benchmark, it's hard to classify as "good" or "poor". However, a consistent volume indicates active trading, which is generally "good" for liquidity.</a:t>
            </a:r>
            <a:b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400" b="0" i="0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CC7ED4C-A9B8-E671-1DEA-44622D4938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248" y="1345376"/>
            <a:ext cx="6641626" cy="590155"/>
          </a:xfrm>
        </p:spPr>
        <p:txBody>
          <a:bodyPr/>
          <a:lstStyle/>
          <a:p>
            <a:pPr algn="l"/>
            <a:r>
              <a:rPr lang="en-US" dirty="0"/>
              <a:t>Key Performance Indicators :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70C3485-125C-C965-60AE-1E05054A96A8}"/>
              </a:ext>
            </a:extLst>
          </p:cNvPr>
          <p:cNvSpPr txBox="1">
            <a:spLocks/>
          </p:cNvSpPr>
          <p:nvPr/>
        </p:nvSpPr>
        <p:spPr>
          <a:xfrm>
            <a:off x="431999" y="269586"/>
            <a:ext cx="11437445" cy="985000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/>
              <a:t>STOCK  PERFORMANCE  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7585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051AD83-4295-6046-D5D0-3ECAEF81557E}"/>
              </a:ext>
            </a:extLst>
          </p:cNvPr>
          <p:cNvSpPr/>
          <p:nvPr/>
        </p:nvSpPr>
        <p:spPr>
          <a:xfrm>
            <a:off x="0" y="1248543"/>
            <a:ext cx="11760000" cy="5554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COMPETITOR  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000" y="1527223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200" y="1869840"/>
            <a:ext cx="5472000" cy="360000"/>
          </a:xfrm>
        </p:spPr>
        <p:txBody>
          <a:bodyPr/>
          <a:lstStyle/>
          <a:p>
            <a:r>
              <a:rPr lang="en-US" dirty="0"/>
              <a:t>EPL Limited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200" y="1789941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00087" y="1527223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200" y="1870365"/>
            <a:ext cx="5472000" cy="358775"/>
          </a:xfrm>
        </p:spPr>
        <p:txBody>
          <a:bodyPr/>
          <a:lstStyle/>
          <a:p>
            <a:r>
              <a:rPr lang="en-US" dirty="0"/>
              <a:t>Huhtamaki India Ltd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FC7CDD-073E-399E-79DF-0EF53F414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90203"/>
            <a:ext cx="12192000" cy="5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6D564B-FB6E-2F18-82AA-FF635CD28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764" y="2245262"/>
            <a:ext cx="4779300" cy="198318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C855A2C-0FE7-BBD3-DE3D-0AAF686D3BA5}"/>
              </a:ext>
            </a:extLst>
          </p:cNvPr>
          <p:cNvSpPr txBox="1"/>
          <p:nvPr/>
        </p:nvSpPr>
        <p:spPr>
          <a:xfrm>
            <a:off x="432000" y="4825562"/>
            <a:ext cx="106789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In the Indian packaging industry, EPL Limited faces competition from several major players. Some of the other key competitors include:</a:t>
            </a:r>
            <a:b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Söhne"/>
              </a:rPr>
              <a:t>ITC Limited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: A diversified conglomerate with a significant presence in the packaging segment.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Söhne"/>
              </a:rPr>
              <a:t>Jindal Poly Films Limited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: Known for its wide range of packaging film products.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Söhne"/>
              </a:rPr>
              <a:t>Berry Global Inc.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: An international company with a strong foothold in the Indian market, offering a variety of packaging solutions.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 err="1">
                <a:solidFill>
                  <a:srgbClr val="374151"/>
                </a:solidFill>
                <a:effectLst/>
                <a:latin typeface="Söhne"/>
              </a:rPr>
              <a:t>Uflex</a:t>
            </a:r>
            <a:r>
              <a:rPr lang="en-US" sz="1400" b="1" i="0" dirty="0">
                <a:solidFill>
                  <a:srgbClr val="374151"/>
                </a:solidFill>
                <a:effectLst/>
                <a:latin typeface="Söhne"/>
              </a:rPr>
              <a:t> Limited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: A prominent player in the flexible packaging segment.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Söhne"/>
              </a:rPr>
              <a:t>Ball India (Ball Corporation)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: Specializes in producing metal packaging for beverages, foods, and household products.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71EAC81-7D2B-3D7C-0AAC-B264187D3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84" y="2155566"/>
            <a:ext cx="4903469" cy="222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31658-8D63-7E47-7A9A-F7B5EDDC3D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CEA88-DDC0-DEC2-EE4A-787F308F058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E15BD-8F2A-1A63-9B11-6DAC5F465790}"/>
              </a:ext>
            </a:extLst>
          </p:cNvPr>
          <p:cNvSpPr/>
          <p:nvPr/>
        </p:nvSpPr>
        <p:spPr>
          <a:xfrm>
            <a:off x="0" y="1100831"/>
            <a:ext cx="11760000" cy="570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43AB0-001A-8A6A-55E8-9BDBB5BA4032}"/>
              </a:ext>
            </a:extLst>
          </p:cNvPr>
          <p:cNvSpPr txBox="1"/>
          <p:nvPr/>
        </p:nvSpPr>
        <p:spPr>
          <a:xfrm>
            <a:off x="622916" y="2201241"/>
            <a:ext cx="109461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Söhne"/>
              </a:rPr>
              <a:t>Overall Stock Performance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: Mixed, with signs of growth potential but also hints of possible overvaluation.</a:t>
            </a:r>
            <a:b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Söhne"/>
              </a:rPr>
              <a:t>Investment Suitability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: More suitable for growth-oriented investors than for value or conservative investors, given the higher P/E ratio and volatility.</a:t>
            </a:r>
            <a:b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Söhne"/>
              </a:rPr>
              <a:t>Risk Profile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: Moderate to high, given the volatility and growth expectations.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CC7ED4C-A9B8-E671-1DEA-44622D4938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248" y="1345376"/>
            <a:ext cx="6641626" cy="590155"/>
          </a:xfrm>
        </p:spPr>
        <p:txBody>
          <a:bodyPr/>
          <a:lstStyle/>
          <a:p>
            <a:pPr algn="l"/>
            <a:r>
              <a:rPr lang="en-US" dirty="0"/>
              <a:t>Summary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70C3485-125C-C965-60AE-1E05054A96A8}"/>
              </a:ext>
            </a:extLst>
          </p:cNvPr>
          <p:cNvSpPr txBox="1">
            <a:spLocks/>
          </p:cNvSpPr>
          <p:nvPr/>
        </p:nvSpPr>
        <p:spPr>
          <a:xfrm>
            <a:off x="431999" y="269586"/>
            <a:ext cx="11437445" cy="985000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39536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31658-8D63-7E47-7A9A-F7B5EDDC3D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CEA88-DDC0-DEC2-EE4A-787F308F058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E15BD-8F2A-1A63-9B11-6DAC5F465790}"/>
              </a:ext>
            </a:extLst>
          </p:cNvPr>
          <p:cNvSpPr/>
          <p:nvPr/>
        </p:nvSpPr>
        <p:spPr>
          <a:xfrm>
            <a:off x="0" y="1100831"/>
            <a:ext cx="11760000" cy="570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CC7ED4C-A9B8-E671-1DEA-44622D4938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248" y="1345376"/>
            <a:ext cx="6641626" cy="590155"/>
          </a:xfrm>
        </p:spPr>
        <p:txBody>
          <a:bodyPr/>
          <a:lstStyle/>
          <a:p>
            <a:pPr algn="l"/>
            <a:r>
              <a:rPr lang="en-US" dirty="0"/>
              <a:t>Recommendation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70C3485-125C-C965-60AE-1E05054A96A8}"/>
              </a:ext>
            </a:extLst>
          </p:cNvPr>
          <p:cNvSpPr txBox="1">
            <a:spLocks/>
          </p:cNvSpPr>
          <p:nvPr/>
        </p:nvSpPr>
        <p:spPr>
          <a:xfrm>
            <a:off x="431999" y="269586"/>
            <a:ext cx="11437445" cy="985000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dirty="0"/>
              <a:t>INVESTMENT  STRATEGY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FC9530-0380-D16B-D8CA-4ABCA2A42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421349"/>
              </p:ext>
            </p:extLst>
          </p:nvPr>
        </p:nvGraphicFramePr>
        <p:xfrm>
          <a:off x="635248" y="2088056"/>
          <a:ext cx="6641628" cy="3048000"/>
        </p:xfrm>
        <a:graphic>
          <a:graphicData uri="http://schemas.openxmlformats.org/drawingml/2006/table">
            <a:tbl>
              <a:tblPr/>
              <a:tblGrid>
                <a:gridCol w="1660407">
                  <a:extLst>
                    <a:ext uri="{9D8B030D-6E8A-4147-A177-3AD203B41FA5}">
                      <a16:colId xmlns:a16="http://schemas.microsoft.com/office/drawing/2014/main" val="2852215680"/>
                    </a:ext>
                  </a:extLst>
                </a:gridCol>
                <a:gridCol w="1660407">
                  <a:extLst>
                    <a:ext uri="{9D8B030D-6E8A-4147-A177-3AD203B41FA5}">
                      <a16:colId xmlns:a16="http://schemas.microsoft.com/office/drawing/2014/main" val="4159527401"/>
                    </a:ext>
                  </a:extLst>
                </a:gridCol>
                <a:gridCol w="1660407">
                  <a:extLst>
                    <a:ext uri="{9D8B030D-6E8A-4147-A177-3AD203B41FA5}">
                      <a16:colId xmlns:a16="http://schemas.microsoft.com/office/drawing/2014/main" val="2215266587"/>
                    </a:ext>
                  </a:extLst>
                </a:gridCol>
                <a:gridCol w="1660407">
                  <a:extLst>
                    <a:ext uri="{9D8B030D-6E8A-4147-A177-3AD203B41FA5}">
                      <a16:colId xmlns:a16="http://schemas.microsoft.com/office/drawing/2014/main" val="2915574699"/>
                    </a:ext>
                  </a:extLst>
                </a:gridCol>
              </a:tblGrid>
              <a:tr h="28186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dirty="0">
                          <a:effectLst/>
                        </a:rPr>
                        <a:t>Investment Goal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dirty="0">
                          <a:effectLst/>
                        </a:rPr>
                        <a:t>Risk Appetite</a:t>
                      </a:r>
                    </a:p>
                  </a:txBody>
                  <a:tcPr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dirty="0">
                          <a:effectLst/>
                        </a:rPr>
                        <a:t>Financial Literacy</a:t>
                      </a:r>
                    </a:p>
                  </a:txBody>
                  <a:tcPr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dirty="0">
                          <a:effectLst/>
                        </a:rPr>
                        <a:t>Recommendation</a:t>
                      </a:r>
                    </a:p>
                  </a:txBody>
                  <a:tcPr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51349"/>
                  </a:ext>
                </a:extLst>
              </a:tr>
              <a:tr h="281861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Low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347805"/>
                  </a:ext>
                </a:extLst>
              </a:tr>
              <a:tr h="281861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Medium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Medium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725695"/>
                  </a:ext>
                </a:extLst>
              </a:tr>
              <a:tr h="281861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High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High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230579"/>
                  </a:ext>
                </a:extLst>
              </a:tr>
              <a:tr h="281861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u="sng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u="sng">
                          <a:effectLst/>
                        </a:rPr>
                        <a:t>Low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u="sng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977993"/>
                  </a:ext>
                </a:extLst>
              </a:tr>
              <a:tr h="281861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Medium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500287"/>
                  </a:ext>
                </a:extLst>
              </a:tr>
              <a:tr h="281861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High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320478"/>
                  </a:ext>
                </a:extLst>
              </a:tr>
              <a:tr h="281861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u="sng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u="sng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u="sng" dirty="0">
                          <a:effectLst/>
                        </a:rPr>
                        <a:t>Low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9672132"/>
                  </a:ext>
                </a:extLst>
              </a:tr>
              <a:tr h="281861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u="sng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u="sng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u="sng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45415"/>
                  </a:ext>
                </a:extLst>
              </a:tr>
              <a:tr h="281861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High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dirty="0">
                          <a:effectLst/>
                        </a:rPr>
                        <a:t>High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dirty="0">
                          <a:effectLst/>
                        </a:rPr>
                        <a:t>Medium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4582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BD6F34F-BFBE-33B3-D3CD-D15C7E3F589F}"/>
              </a:ext>
            </a:extLst>
          </p:cNvPr>
          <p:cNvSpPr txBox="1"/>
          <p:nvPr/>
        </p:nvSpPr>
        <p:spPr>
          <a:xfrm>
            <a:off x="7424764" y="2068244"/>
            <a:ext cx="418734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u="sng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Interpretation</a:t>
            </a:r>
            <a:r>
              <a:rPr lang="en-US" sz="1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sz="1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400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Low Recommendation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The stock is less suitable for the individual’s profile.</a:t>
            </a:r>
            <a:b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400" b="0" i="0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Medium Recommendation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The stock could be a reasonable choice, but caution is advised.</a:t>
            </a:r>
            <a:b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400" b="0" i="0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High Recommendation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The stock aligns well with the individual’s profile.</a:t>
            </a:r>
          </a:p>
          <a:p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6A3EF2-59B5-6604-120D-53BAE5F94716}"/>
              </a:ext>
            </a:extLst>
          </p:cNvPr>
          <p:cNvSpPr txBox="1"/>
          <p:nvPr/>
        </p:nvSpPr>
        <p:spPr>
          <a:xfrm>
            <a:off x="635248" y="5939161"/>
            <a:ext cx="109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* Disclaimer - </a:t>
            </a:r>
            <a:r>
              <a:rPr lang="en-US" sz="120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is a simplified general assessment and should be used </a:t>
            </a:r>
            <a:r>
              <a:rPr lang="en-US" sz="1200" i="0" u="sng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ONLY as a guideline</a:t>
            </a:r>
            <a:r>
              <a:rPr lang="en-US" sz="120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Individual financial circumstances and goals should always be considered in any investment decision.</a:t>
            </a:r>
            <a:br>
              <a:rPr lang="en-US" sz="120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table simplifies the analysis into more general recommendations </a:t>
            </a:r>
            <a:r>
              <a:rPr lang="en-US" sz="1200" i="0" u="sng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(without any complex analysis)</a:t>
            </a:r>
            <a:r>
              <a:rPr lang="en-US" sz="120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making it easier to understand and explain. </a:t>
            </a:r>
            <a:endParaRPr lang="en-I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939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E5689CA-0926-F3AD-9241-A616ABB0CEDA}"/>
              </a:ext>
            </a:extLst>
          </p:cNvPr>
          <p:cNvSpPr/>
          <p:nvPr/>
        </p:nvSpPr>
        <p:spPr>
          <a:xfrm>
            <a:off x="0" y="1100831"/>
            <a:ext cx="11760000" cy="570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Placeholder 31" descr="hand clapping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1" cy="6804025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8200" y="2576411"/>
            <a:ext cx="3733800" cy="1013684"/>
          </a:xfrm>
          <a:solidFill>
            <a:schemeClr val="bg1">
              <a:alpha val="0"/>
            </a:schemeClr>
          </a:solidFill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79252F-440B-F999-7F20-A5E3DBC45D60}"/>
              </a:ext>
            </a:extLst>
          </p:cNvPr>
          <p:cNvSpPr/>
          <p:nvPr/>
        </p:nvSpPr>
        <p:spPr>
          <a:xfrm>
            <a:off x="0" y="1100831"/>
            <a:ext cx="11760000" cy="570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Placeholder 13" descr="Hand writing on post-it note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6058" y="108418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334" y="1191912"/>
            <a:ext cx="6641900" cy="112434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471" y="2316257"/>
            <a:ext cx="6641626" cy="590155"/>
          </a:xfrm>
        </p:spPr>
        <p:txBody>
          <a:bodyPr/>
          <a:lstStyle/>
          <a:p>
            <a:r>
              <a:rPr lang="en-US" dirty="0"/>
              <a:t>EPL LIMITED PRESENTATION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185674"/>
            <a:ext cx="5472000" cy="3146958"/>
          </a:xfrm>
        </p:spPr>
        <p:txBody>
          <a:bodyPr/>
          <a:lstStyle/>
          <a:p>
            <a:r>
              <a:rPr lang="en-US" dirty="0"/>
              <a:t>Company Overview – Their Journey so far</a:t>
            </a:r>
          </a:p>
          <a:p>
            <a:r>
              <a:rPr lang="en-US" dirty="0"/>
              <a:t>Company Leadership and Products</a:t>
            </a:r>
          </a:p>
          <a:p>
            <a:r>
              <a:rPr lang="en-US" dirty="0"/>
              <a:t>Company Financial Performance</a:t>
            </a:r>
          </a:p>
          <a:p>
            <a:r>
              <a:rPr lang="en-US" dirty="0"/>
              <a:t>Stock Performance Analysis </a:t>
            </a:r>
          </a:p>
          <a:p>
            <a:r>
              <a:rPr lang="en-US" dirty="0"/>
              <a:t>Competitor Analysis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5999" y="0"/>
            <a:ext cx="6096000" cy="6803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80588" y="123572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8253" y="204274"/>
            <a:ext cx="5539712" cy="985000"/>
          </a:xfrm>
        </p:spPr>
        <p:txBody>
          <a:bodyPr/>
          <a:lstStyle/>
          <a:p>
            <a:r>
              <a:rPr lang="en-US" sz="4800" dirty="0"/>
              <a:t>About  The  Company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98562" y="4151678"/>
            <a:ext cx="5193437" cy="178326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EPL Limited (formerly known as Essel </a:t>
            </a:r>
            <a:r>
              <a:rPr lang="en-US" sz="14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Propack</a:t>
            </a:r>
            <a:r>
              <a:rPr lang="en-US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Limited) is a global specialty packaging company that primarily focuses on the manufacturing of laminated plastic tubes.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These tubes are predominantly used in the packaging of products across various industries including beauty and cosmetics, pharmaceuticals, food, and home care.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DD2F895-D8DB-A3D8-263F-2A9809452636}"/>
              </a:ext>
            </a:extLst>
          </p:cNvPr>
          <p:cNvSpPr txBox="1">
            <a:spLocks/>
          </p:cNvSpPr>
          <p:nvPr/>
        </p:nvSpPr>
        <p:spPr>
          <a:xfrm>
            <a:off x="263022" y="204274"/>
            <a:ext cx="5744201" cy="596279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600" b="1" i="0" dirty="0">
                <a:effectLst/>
                <a:latin typeface="Söhne"/>
              </a:rPr>
              <a:t>Company Profile: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History and Evolution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Founded in </a:t>
            </a:r>
            <a:r>
              <a:rPr lang="en-US" sz="1400" b="1" i="0" dirty="0">
                <a:solidFill>
                  <a:srgbClr val="374151"/>
                </a:solidFill>
                <a:effectLst/>
                <a:latin typeface="Söhne"/>
              </a:rPr>
              <a:t>1982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, EPL Limited has grown to become one of the world's leading manufacturers in the laminated tubes sector.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The company's evolution includes expansion into diverse markets and innovation in sustainable packaging solutions.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Business Model and Operations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EPL operates with </a:t>
            </a:r>
            <a:r>
              <a:rPr lang="en-US" sz="1400" b="0" i="0" u="sng" dirty="0">
                <a:solidFill>
                  <a:srgbClr val="374151"/>
                </a:solidFill>
                <a:effectLst/>
                <a:latin typeface="Söhne"/>
              </a:rPr>
              <a:t>a customer-centric approach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, providing tailored packaging solutions.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It has a widespread presence, with manufacturing units spread across multiple continents including </a:t>
            </a:r>
            <a:r>
              <a:rPr lang="en-US" sz="1400" b="1" i="0" dirty="0">
                <a:solidFill>
                  <a:srgbClr val="374151"/>
                </a:solidFill>
                <a:effectLst/>
                <a:latin typeface="Söhne"/>
              </a:rPr>
              <a:t>Asia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sz="1400" b="1" i="0" dirty="0">
                <a:solidFill>
                  <a:srgbClr val="374151"/>
                </a:solidFill>
                <a:effectLst/>
                <a:latin typeface="Söhne"/>
              </a:rPr>
              <a:t>Europe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, and </a:t>
            </a:r>
            <a:r>
              <a:rPr lang="en-US" sz="1400" b="1" i="0" dirty="0">
                <a:solidFill>
                  <a:srgbClr val="374151"/>
                </a:solidFill>
                <a:effectLst/>
                <a:latin typeface="Söhne"/>
              </a:rPr>
              <a:t>America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The company is known for its commitment to innovation and sustainability, </a:t>
            </a:r>
            <a:r>
              <a:rPr lang="en-US" sz="1400" b="0" i="0" u="sng" dirty="0">
                <a:solidFill>
                  <a:srgbClr val="374151"/>
                </a:solidFill>
                <a:effectLst/>
                <a:latin typeface="Söhne"/>
              </a:rPr>
              <a:t>focusing on environmentally friendly packaging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Product Range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EPL's product offerings include laminated tubes used in </a:t>
            </a:r>
            <a:r>
              <a:rPr lang="en-US" sz="1400" b="1" i="0" dirty="0">
                <a:solidFill>
                  <a:srgbClr val="374151"/>
                </a:solidFill>
                <a:effectLst/>
                <a:latin typeface="Söhne"/>
              </a:rPr>
              <a:t>oral care</a:t>
            </a:r>
            <a:r>
              <a:rPr lang="en-US" sz="1400" i="0" dirty="0">
                <a:solidFill>
                  <a:srgbClr val="374151"/>
                </a:solidFill>
                <a:effectLst/>
                <a:latin typeface="Söhne"/>
              </a:rPr>
              <a:t>,</a:t>
            </a:r>
            <a:r>
              <a:rPr lang="en-US" sz="1400" b="1" i="0" dirty="0">
                <a:solidFill>
                  <a:srgbClr val="374151"/>
                </a:solidFill>
                <a:effectLst/>
                <a:latin typeface="Söhne"/>
              </a:rPr>
              <a:t> cosmetics</a:t>
            </a:r>
            <a:r>
              <a:rPr lang="en-US" sz="1400" i="0" dirty="0">
                <a:solidFill>
                  <a:srgbClr val="374151"/>
                </a:solidFill>
                <a:effectLst/>
                <a:latin typeface="Söhne"/>
              </a:rPr>
              <a:t>,</a:t>
            </a:r>
            <a:r>
              <a:rPr lang="en-US" sz="1400" b="1" i="0" dirty="0">
                <a:solidFill>
                  <a:srgbClr val="374151"/>
                </a:solidFill>
                <a:effectLst/>
                <a:latin typeface="Söhne"/>
              </a:rPr>
              <a:t> pharmaceuticals</a:t>
            </a:r>
            <a:r>
              <a:rPr lang="en-US" sz="1400" i="0" dirty="0">
                <a:solidFill>
                  <a:srgbClr val="374151"/>
                </a:solidFill>
                <a:effectLst/>
                <a:latin typeface="Söhne"/>
              </a:rPr>
              <a:t>, and</a:t>
            </a:r>
            <a:r>
              <a:rPr lang="en-US" sz="1400" b="1" i="0" dirty="0">
                <a:solidFill>
                  <a:srgbClr val="374151"/>
                </a:solidFill>
                <a:effectLst/>
                <a:latin typeface="Söhne"/>
              </a:rPr>
              <a:t> food packaging.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They have also been investing in research and development to expand their product range to meet changing consumer demands and sustainability criteria.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Market Presence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With a global footprint, EPL serves </a:t>
            </a:r>
            <a:r>
              <a:rPr lang="en-US" sz="1400" b="0" i="0" u="sng" dirty="0">
                <a:solidFill>
                  <a:srgbClr val="374151"/>
                </a:solidFill>
                <a:effectLst/>
                <a:latin typeface="Söhne"/>
              </a:rPr>
              <a:t>customers in over 70 countries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The company has built a reputation for quality and innovation, helping it secure a strong market position in the packaging industry.</a:t>
            </a: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C8EED7-1F90-975C-3B76-07D03DDF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9586"/>
            <a:ext cx="11144482" cy="985000"/>
          </a:xfrm>
        </p:spPr>
        <p:txBody>
          <a:bodyPr/>
          <a:lstStyle/>
          <a:p>
            <a:pPr algn="l"/>
            <a:r>
              <a:rPr lang="en-IN" dirty="0"/>
              <a:t>THEIR  JOURNEY  SO  FAR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31658-8D63-7E47-7A9A-F7B5EDDC3D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CEA88-DDC0-DEC2-EE4A-787F308F058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E15BD-8F2A-1A63-9B11-6DAC5F465790}"/>
              </a:ext>
            </a:extLst>
          </p:cNvPr>
          <p:cNvSpPr/>
          <p:nvPr/>
        </p:nvSpPr>
        <p:spPr>
          <a:xfrm>
            <a:off x="0" y="1100831"/>
            <a:ext cx="11760000" cy="570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3D2A40-D3DD-78E5-A865-B553CC718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15" y="1509000"/>
            <a:ext cx="3117738" cy="27082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1E862B-04D9-C891-F66F-57A147330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272" y="1509000"/>
            <a:ext cx="2979456" cy="25845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140A4B-4EFE-B01E-435A-055FB36AA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947" y="1509000"/>
            <a:ext cx="3117738" cy="27343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FD14BC-A18F-C0E5-39ED-65C256C10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15" y="4000530"/>
            <a:ext cx="3090387" cy="27343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0EAB2B-B627-363D-9430-2793023C7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0272" y="3947189"/>
            <a:ext cx="2774412" cy="26412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AC6917-FE6D-664C-271B-79E2A98D3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0103" y="3969383"/>
            <a:ext cx="3005043" cy="24851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528E59E-3EEF-3B15-08D1-EB06D2E56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90203"/>
            <a:ext cx="12192000" cy="5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06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C8EED7-1F90-975C-3B76-07D03DDF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9586"/>
            <a:ext cx="11144482" cy="985000"/>
          </a:xfrm>
        </p:spPr>
        <p:txBody>
          <a:bodyPr/>
          <a:lstStyle/>
          <a:p>
            <a:pPr algn="l"/>
            <a:r>
              <a:rPr lang="en-IN" dirty="0"/>
              <a:t>THEIR  JOURNEY  SO  FAR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31658-8D63-7E47-7A9A-F7B5EDDC3D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CEA88-DDC0-DEC2-EE4A-787F308F058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E15BD-8F2A-1A63-9B11-6DAC5F465790}"/>
              </a:ext>
            </a:extLst>
          </p:cNvPr>
          <p:cNvSpPr/>
          <p:nvPr/>
        </p:nvSpPr>
        <p:spPr>
          <a:xfrm>
            <a:off x="0" y="1113758"/>
            <a:ext cx="11760000" cy="570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FD14BC-A18F-C0E5-39ED-65C256C1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15" y="4000530"/>
            <a:ext cx="3090387" cy="2734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7FBA0F-1CC3-DE69-C7C2-A6BE7DBA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9" y="1567220"/>
            <a:ext cx="3109270" cy="2384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53C3BE-E6D7-51DC-4310-059F534BC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199" y="1554293"/>
            <a:ext cx="2748342" cy="2472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93E972-AD75-7508-A806-6D4049B2F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038" y="1567220"/>
            <a:ext cx="2748341" cy="2537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D0F235-66D4-28C5-5690-613598515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4199" y="4027160"/>
            <a:ext cx="2557704" cy="193863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FFD17ED-887B-007D-C89F-5A609ED39017}"/>
              </a:ext>
            </a:extLst>
          </p:cNvPr>
          <p:cNvGrpSpPr/>
          <p:nvPr/>
        </p:nvGrpSpPr>
        <p:grpSpPr>
          <a:xfrm>
            <a:off x="7414663" y="4104642"/>
            <a:ext cx="2862716" cy="2537422"/>
            <a:chOff x="4228839" y="1315524"/>
            <a:chExt cx="4158450" cy="421879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6702128-5F33-75F4-A1D8-B4660D55F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8839" y="1323681"/>
              <a:ext cx="3734321" cy="421063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FB1BB5B-C090-8CF0-225C-6D444C70D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43336" y="1315524"/>
              <a:ext cx="4143953" cy="838317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DB73AF8-7F41-4AB1-312B-621C4378A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90203"/>
            <a:ext cx="12192000" cy="5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85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C8EED7-1F90-975C-3B76-07D03DDF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9586"/>
            <a:ext cx="11144482" cy="985000"/>
          </a:xfrm>
        </p:spPr>
        <p:txBody>
          <a:bodyPr/>
          <a:lstStyle/>
          <a:p>
            <a:pPr algn="l"/>
            <a:r>
              <a:rPr lang="en-IN" dirty="0"/>
              <a:t>THEIR  JOURNEY  SO  FAR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31658-8D63-7E47-7A9A-F7B5EDDC3D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CEA88-DDC0-DEC2-EE4A-787F308F058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E15BD-8F2A-1A63-9B11-6DAC5F465790}"/>
              </a:ext>
            </a:extLst>
          </p:cNvPr>
          <p:cNvSpPr/>
          <p:nvPr/>
        </p:nvSpPr>
        <p:spPr>
          <a:xfrm>
            <a:off x="0" y="1100831"/>
            <a:ext cx="11760000" cy="570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676B31-A485-40B4-06D2-66439E75F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59" y="1555045"/>
            <a:ext cx="2589841" cy="22921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DAE848-E1A7-73BC-7937-3F0260EFB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375" y="1541597"/>
            <a:ext cx="2611293" cy="23411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CC08E9-F32F-8910-99CA-878CEE87A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450" y="1541597"/>
            <a:ext cx="2847270" cy="25169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0B36E0A-5047-FC57-E5CE-CB37F6EC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59" y="3847203"/>
            <a:ext cx="2776272" cy="23422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DC24CC-AC96-D692-A9AD-D4CE2C355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8246" y="3797690"/>
            <a:ext cx="2810389" cy="25169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8C8A6DB-ECEA-F0CB-0889-3C6946C40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483" y="3727385"/>
            <a:ext cx="2776272" cy="24620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A917A21-4C8D-F790-185D-FF62DEF5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90203"/>
            <a:ext cx="12192000" cy="5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684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C8EED7-1F90-975C-3B76-07D03DDF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9586"/>
            <a:ext cx="11144482" cy="985000"/>
          </a:xfrm>
        </p:spPr>
        <p:txBody>
          <a:bodyPr/>
          <a:lstStyle/>
          <a:p>
            <a:pPr algn="l"/>
            <a:r>
              <a:rPr lang="en-IN" dirty="0"/>
              <a:t>COMPANY  LEADERSHIP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31658-8D63-7E47-7A9A-F7B5EDDC3D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CEA88-DDC0-DEC2-EE4A-787F308F058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E15BD-8F2A-1A63-9B11-6DAC5F465790}"/>
              </a:ext>
            </a:extLst>
          </p:cNvPr>
          <p:cNvSpPr/>
          <p:nvPr/>
        </p:nvSpPr>
        <p:spPr>
          <a:xfrm>
            <a:off x="0" y="1100831"/>
            <a:ext cx="11760000" cy="570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85481-6DA8-321E-E3ED-47FB5561A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984" y="1469400"/>
            <a:ext cx="4316370" cy="2086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52D8F4-1C9E-B558-9371-DF45AD9E3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68" y="1393018"/>
            <a:ext cx="4316370" cy="24311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CFB96D-58B4-C6BB-6303-59B449FA3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68" y="3971063"/>
            <a:ext cx="4316371" cy="2255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903457-D7B2-43A9-B777-33FAE9F6A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71062"/>
            <a:ext cx="4316370" cy="225581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3FCB0E0-A408-3CEB-1426-69D51E049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90203"/>
            <a:ext cx="12192000" cy="5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6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C8EED7-1F90-975C-3B76-07D03DDF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9586"/>
            <a:ext cx="11144482" cy="985000"/>
          </a:xfrm>
        </p:spPr>
        <p:txBody>
          <a:bodyPr/>
          <a:lstStyle/>
          <a:p>
            <a:pPr algn="l"/>
            <a:r>
              <a:rPr lang="en-IN" dirty="0"/>
              <a:t>COMPANY  LEADERSHIP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31658-8D63-7E47-7A9A-F7B5EDDC3D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CEA88-DDC0-DEC2-EE4A-787F308F058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E15BD-8F2A-1A63-9B11-6DAC5F465790}"/>
              </a:ext>
            </a:extLst>
          </p:cNvPr>
          <p:cNvSpPr/>
          <p:nvPr/>
        </p:nvSpPr>
        <p:spPr>
          <a:xfrm>
            <a:off x="0" y="1100831"/>
            <a:ext cx="11760000" cy="570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AC071-DA27-4F32-BB4C-5A5D298AF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4"/>
          <a:stretch/>
        </p:blipFill>
        <p:spPr>
          <a:xfrm>
            <a:off x="594803" y="1395402"/>
            <a:ext cx="4316370" cy="2340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346467-83B7-DC7A-40E4-027B842F6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03" y="4072739"/>
            <a:ext cx="4316370" cy="2340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725713-FADF-0813-1A2B-566544AAB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590" y="1395402"/>
            <a:ext cx="4316370" cy="2380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2FF575-0387-2364-DF48-747B9E27D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590" y="4092907"/>
            <a:ext cx="4408129" cy="23408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A1F831C-EC38-27D1-E2DD-5DE3B6450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90203"/>
            <a:ext cx="12192000" cy="5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88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C8EED7-1F90-975C-3B76-07D03DDF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9586"/>
            <a:ext cx="11144482" cy="985000"/>
          </a:xfrm>
        </p:spPr>
        <p:txBody>
          <a:bodyPr/>
          <a:lstStyle/>
          <a:p>
            <a:pPr algn="l"/>
            <a:r>
              <a:rPr lang="en-IN" dirty="0"/>
              <a:t>PRODUCTS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31658-8D63-7E47-7A9A-F7B5EDDC3D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CEA88-DDC0-DEC2-EE4A-787F308F058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E15BD-8F2A-1A63-9B11-6DAC5F465790}"/>
              </a:ext>
            </a:extLst>
          </p:cNvPr>
          <p:cNvSpPr/>
          <p:nvPr/>
        </p:nvSpPr>
        <p:spPr>
          <a:xfrm>
            <a:off x="0" y="1100831"/>
            <a:ext cx="11760000" cy="570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38D6B-B844-60D2-53FF-001DB6880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624613"/>
            <a:ext cx="7648926" cy="3281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60D796-D58D-66A9-C1A4-9D55771FB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90203"/>
            <a:ext cx="12192000" cy="58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9404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1C245E38-7A2C-4D38-96FA-24EAC5F220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305</TotalTime>
  <Words>1220</Words>
  <Application>Microsoft Office PowerPoint</Application>
  <PresentationFormat>Widescreen</PresentationFormat>
  <Paragraphs>279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Candara</vt:lpstr>
      <vt:lpstr>Corbel</vt:lpstr>
      <vt:lpstr>Söhne</vt:lpstr>
      <vt:lpstr>Times New Roman</vt:lpstr>
      <vt:lpstr>Custom</vt:lpstr>
      <vt:lpstr>EPL  LIMITED  ANALYSIS</vt:lpstr>
      <vt:lpstr>Agenda</vt:lpstr>
      <vt:lpstr>About  The  Company</vt:lpstr>
      <vt:lpstr>THEIR  JOURNEY  SO  FAR</vt:lpstr>
      <vt:lpstr>THEIR  JOURNEY  SO  FAR</vt:lpstr>
      <vt:lpstr>THEIR  JOURNEY  SO  FAR</vt:lpstr>
      <vt:lpstr>COMPANY  LEADERSHIP</vt:lpstr>
      <vt:lpstr>COMPANY  LEADERSHIP</vt:lpstr>
      <vt:lpstr>PRODUCTS</vt:lpstr>
      <vt:lpstr>COMPANY  FINANCIALS</vt:lpstr>
      <vt:lpstr>Stock Performance Analysis</vt:lpstr>
      <vt:lpstr>STOCK  PERFORMANCE   ANALYSIS</vt:lpstr>
      <vt:lpstr>PowerPoint Presentation</vt:lpstr>
      <vt:lpstr>COMPETITOR  ANALYSIS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Pritesh Jha</dc:creator>
  <cp:lastModifiedBy>Pritesh Jha</cp:lastModifiedBy>
  <cp:revision>15</cp:revision>
  <dcterms:created xsi:type="dcterms:W3CDTF">2023-12-17T10:03:10Z</dcterms:created>
  <dcterms:modified xsi:type="dcterms:W3CDTF">2023-12-17T23:37:59Z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